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4630400" cy="8229600"/>
  <p:notesSz cx="8229600" cy="14630400"/>
  <p:embeddedFontLst>
    <p:embeddedFont>
      <p:font typeface="Fraunces Extra Bold"/>
      <p:regular r:id="rId32"/>
    </p:embeddedFont>
    <p:embeddedFont>
      <p:font typeface="Fraunces Extra Bold"/>
      <p:regular r:id="rId33"/>
    </p:embeddedFont>
    <p:embeddedFont>
      <p:font typeface="Nobile"/>
      <p:regular r:id="rId34"/>
    </p:embeddedFont>
    <p:embeddedFont>
      <p:font typeface="Nobile"/>
      <p:regular r:id="rId35"/>
    </p:embeddedFont>
    <p:embeddedFont>
      <p:font typeface="Nobile"/>
      <p:regular r:id="rId36"/>
    </p:embeddedFont>
    <p:embeddedFont>
      <p:font typeface="Nobile"/>
      <p:regular r:id="rId3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32" Type="http://schemas.openxmlformats.org/officeDocument/2006/relationships/font" Target="fonts/font1.fntdata"/><Relationship Id="rId33" Type="http://schemas.openxmlformats.org/officeDocument/2006/relationships/font" Target="fonts/font2.fntdata"/><Relationship Id="rId34" Type="http://schemas.openxmlformats.org/officeDocument/2006/relationships/font" Target="fonts/font3.fntdata"/><Relationship Id="rId35" Type="http://schemas.openxmlformats.org/officeDocument/2006/relationships/font" Target="fonts/font4.fntdata"/><Relationship Id="rId36" Type="http://schemas.openxmlformats.org/officeDocument/2006/relationships/font" Target="fonts/font5.fntdata"/><Relationship Id="rId3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FEEE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1E7D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2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24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952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福州外语外贸学院：智能系统开发实践实验实践教学手册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40733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本课程为大数据学院开设的集中性实践教学环节，旨在培养学生智能系统开发的核心技术和综合实践能力，引导学生将课堂学习与毕业设计相结合，明确个人研究方向并形成具体的技术解决方案。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526256"/>
            <a:ext cx="5740122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实践项目一：大数据分析综合案例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765453" y="1392079"/>
            <a:ext cx="631626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总学时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：8 学时（第 1～2 次课）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65453" y="1870353"/>
            <a:ext cx="631626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组织形式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：集中、小组 + 教师引导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65453" y="2348627"/>
            <a:ext cx="631626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实践类型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：综合性实验 + 操作性实验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65453" y="2846070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课程定位与整体目标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5453" y="3336369"/>
            <a:ext cx="6316266" cy="91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该项目是六个核心实践项目中的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第一个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，旨在回顾大数据分析流程，实践数据采集、预处理、分析与可视化，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建立学生对数据分析任务的整体认知与实作能力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，培养数据思维与Python数据分析技能。</a:t>
            </a:r>
            <a:endParaRPr lang="en-US" sz="15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302" y="1435179"/>
            <a:ext cx="6316266" cy="63162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526" y="694492"/>
            <a:ext cx="5078492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实践项目一：实践目的与主题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781526" y="1573649"/>
            <a:ext cx="6435923" cy="2532221"/>
          </a:xfrm>
          <a:prstGeom prst="roundRect">
            <a:avLst>
              <a:gd name="adj" fmla="val 6945"/>
            </a:avLst>
          </a:prstGeom>
          <a:solidFill>
            <a:srgbClr val="E8F3E8"/>
          </a:solidFill>
          <a:ln/>
        </p:spPr>
      </p:sp>
      <p:sp>
        <p:nvSpPr>
          <p:cNvPr id="4" name="Shape 2"/>
          <p:cNvSpPr/>
          <p:nvPr/>
        </p:nvSpPr>
        <p:spPr>
          <a:xfrm>
            <a:off x="976908" y="1769031"/>
            <a:ext cx="586145" cy="586145"/>
          </a:xfrm>
          <a:prstGeom prst="roundRect">
            <a:avLst>
              <a:gd name="adj" fmla="val 15598675"/>
            </a:avLst>
          </a:prstGeom>
          <a:solidFill>
            <a:srgbClr val="438951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8118" y="1897261"/>
            <a:ext cx="263723" cy="3296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76908" y="2550557"/>
            <a:ext cx="244244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目的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76908" y="2972872"/>
            <a:ext cx="604516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理解并掌握大数据处理核心流程，培养数据思维与Python数据分析工具的实际操作技能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412831" y="1573649"/>
            <a:ext cx="6436043" cy="2532221"/>
          </a:xfrm>
          <a:prstGeom prst="roundRect">
            <a:avLst>
              <a:gd name="adj" fmla="val 6945"/>
            </a:avLst>
          </a:prstGeom>
          <a:solidFill>
            <a:srgbClr val="E8F3E8"/>
          </a:solidFill>
          <a:ln/>
        </p:spPr>
      </p:sp>
      <p:sp>
        <p:nvSpPr>
          <p:cNvPr id="9" name="Shape 6"/>
          <p:cNvSpPr/>
          <p:nvPr/>
        </p:nvSpPr>
        <p:spPr>
          <a:xfrm>
            <a:off x="7608213" y="1769031"/>
            <a:ext cx="586145" cy="586145"/>
          </a:xfrm>
          <a:prstGeom prst="roundRect">
            <a:avLst>
              <a:gd name="adj" fmla="val 15598675"/>
            </a:avLst>
          </a:prstGeom>
          <a:solidFill>
            <a:srgbClr val="438951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423" y="1897261"/>
            <a:ext cx="263723" cy="32968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08213" y="2550557"/>
            <a:ext cx="244244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主题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7608213" y="2972872"/>
            <a:ext cx="6045279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回顾大数据分析流程、数据清洗与预处理（Pandas）、数据可视化（Seaborn/Matplotlib）、分析电商用户行为数据、撰写分析报告与小组成果展示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781526" y="4398883"/>
            <a:ext cx="244244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实践条件与环境要求</a:t>
            </a:r>
            <a:endParaRPr lang="en-US" sz="1900" dirty="0"/>
          </a:p>
        </p:txBody>
      </p:sp>
      <p:sp>
        <p:nvSpPr>
          <p:cNvPr id="14" name="Shape 10"/>
          <p:cNvSpPr/>
          <p:nvPr/>
        </p:nvSpPr>
        <p:spPr>
          <a:xfrm>
            <a:off x="781526" y="4997053"/>
            <a:ext cx="6435923" cy="1171337"/>
          </a:xfrm>
          <a:prstGeom prst="roundRect">
            <a:avLst>
              <a:gd name="adj" fmla="val 1501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99768" y="5215295"/>
            <a:ext cx="244244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软件环境</a:t>
            </a:r>
            <a:endParaRPr lang="en-US" sz="1900" dirty="0"/>
          </a:p>
        </p:txBody>
      </p:sp>
      <p:sp>
        <p:nvSpPr>
          <p:cNvPr id="16" name="Text 12"/>
          <p:cNvSpPr/>
          <p:nvPr/>
        </p:nvSpPr>
        <p:spPr>
          <a:xfrm>
            <a:off x="999768" y="5637609"/>
            <a:ext cx="599944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3.x、Jupyter Notebook、Pandas、Seaborn、Matplotlib</a:t>
            </a:r>
            <a:endParaRPr lang="en-US" sz="1500" dirty="0"/>
          </a:p>
        </p:txBody>
      </p:sp>
      <p:sp>
        <p:nvSpPr>
          <p:cNvPr id="17" name="Shape 13"/>
          <p:cNvSpPr/>
          <p:nvPr/>
        </p:nvSpPr>
        <p:spPr>
          <a:xfrm>
            <a:off x="7412831" y="4997053"/>
            <a:ext cx="6436043" cy="1171337"/>
          </a:xfrm>
          <a:prstGeom prst="roundRect">
            <a:avLst>
              <a:gd name="adj" fmla="val 1501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7631073" y="5215295"/>
            <a:ext cx="244244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硬件要求</a:t>
            </a:r>
            <a:endParaRPr lang="en-US" sz="1900" dirty="0"/>
          </a:p>
        </p:txBody>
      </p:sp>
      <p:sp>
        <p:nvSpPr>
          <p:cNvPr id="19" name="Text 15"/>
          <p:cNvSpPr/>
          <p:nvPr/>
        </p:nvSpPr>
        <p:spPr>
          <a:xfrm>
            <a:off x="7631073" y="5637609"/>
            <a:ext cx="599955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多媒体电脑教室，每位学生一机</a:t>
            </a:r>
            <a:endParaRPr lang="en-US" sz="1500" dirty="0"/>
          </a:p>
        </p:txBody>
      </p:sp>
      <p:sp>
        <p:nvSpPr>
          <p:cNvPr id="20" name="Shape 16"/>
          <p:cNvSpPr/>
          <p:nvPr/>
        </p:nvSpPr>
        <p:spPr>
          <a:xfrm>
            <a:off x="781526" y="6363772"/>
            <a:ext cx="6435923" cy="1171337"/>
          </a:xfrm>
          <a:prstGeom prst="roundRect">
            <a:avLst>
              <a:gd name="adj" fmla="val 1501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999768" y="6582013"/>
            <a:ext cx="244244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数据资源</a:t>
            </a:r>
            <a:endParaRPr lang="en-US" sz="1900" dirty="0"/>
          </a:p>
        </p:txBody>
      </p:sp>
      <p:sp>
        <p:nvSpPr>
          <p:cNvPr id="22" name="Text 18"/>
          <p:cNvSpPr/>
          <p:nvPr/>
        </p:nvSpPr>
        <p:spPr>
          <a:xfrm>
            <a:off x="999768" y="7004328"/>
            <a:ext cx="599944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电商行为数据集（预先布置于教学平台）</a:t>
            </a:r>
            <a:endParaRPr lang="en-US" sz="1500" dirty="0"/>
          </a:p>
        </p:txBody>
      </p:sp>
      <p:sp>
        <p:nvSpPr>
          <p:cNvPr id="23" name="Shape 19"/>
          <p:cNvSpPr/>
          <p:nvPr/>
        </p:nvSpPr>
        <p:spPr>
          <a:xfrm>
            <a:off x="7412831" y="6363772"/>
            <a:ext cx="6436043" cy="1171337"/>
          </a:xfrm>
          <a:prstGeom prst="roundRect">
            <a:avLst>
              <a:gd name="adj" fmla="val 1501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7631073" y="6582013"/>
            <a:ext cx="244244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教师资源</a:t>
            </a:r>
            <a:endParaRPr lang="en-US" sz="1900" dirty="0"/>
          </a:p>
        </p:txBody>
      </p:sp>
      <p:sp>
        <p:nvSpPr>
          <p:cNvPr id="25" name="Text 21"/>
          <p:cNvSpPr/>
          <p:nvPr/>
        </p:nvSpPr>
        <p:spPr>
          <a:xfrm>
            <a:off x="7631073" y="7004328"/>
            <a:ext cx="599955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教师具备数据分析项目实战经验，能现场示范与辅导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4253"/>
            <a:ext cx="515885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实践项目一：实践过程与内容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303770" y="1587222"/>
            <a:ext cx="22860" cy="4184213"/>
          </a:xfrm>
          <a:prstGeom prst="roundRect">
            <a:avLst>
              <a:gd name="adj" fmla="val 781396"/>
            </a:avLst>
          </a:prstGeom>
          <a:solidFill>
            <a:srgbClr val="CED9CE"/>
          </a:solidFill>
          <a:ln/>
        </p:spPr>
      </p:sp>
      <p:sp>
        <p:nvSpPr>
          <p:cNvPr id="4" name="Shape 2"/>
          <p:cNvSpPr/>
          <p:nvPr/>
        </p:nvSpPr>
        <p:spPr>
          <a:xfrm>
            <a:off x="6519505" y="1799034"/>
            <a:ext cx="595313" cy="22860"/>
          </a:xfrm>
          <a:prstGeom prst="roundRect">
            <a:avLst>
              <a:gd name="adj" fmla="val 781396"/>
            </a:avLst>
          </a:prstGeom>
          <a:solidFill>
            <a:srgbClr val="CED9CE"/>
          </a:solidFill>
          <a:ln/>
        </p:spPr>
      </p:sp>
      <p:sp>
        <p:nvSpPr>
          <p:cNvPr id="5" name="Shape 3"/>
          <p:cNvSpPr/>
          <p:nvPr/>
        </p:nvSpPr>
        <p:spPr>
          <a:xfrm>
            <a:off x="7091958" y="1587222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6" name="Text 4"/>
          <p:cNvSpPr/>
          <p:nvPr/>
        </p:nvSpPr>
        <p:spPr>
          <a:xfrm>
            <a:off x="7166372" y="1624429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842028" y="16554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第1次课（4学时）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3790" y="2084665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教师讲解大数据分析整体流程与实作目标（20分钟）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2471618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数据结构探索与Pandas数据读取（30分钟）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2858572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数据清洗操作：缺失值处理、重复值删除、字段格式转换（1小时）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3563064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使用基本图形（条形图、折线图、箱型图）分析特征分布（1小时）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4267557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小组分工准备个别主题数据探索（30分钟）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515582" y="2989659"/>
            <a:ext cx="595313" cy="22860"/>
          </a:xfrm>
          <a:prstGeom prst="roundRect">
            <a:avLst>
              <a:gd name="adj" fmla="val 781396"/>
            </a:avLst>
          </a:prstGeom>
          <a:solidFill>
            <a:srgbClr val="CED9CE"/>
          </a:solidFill>
          <a:ln/>
        </p:spPr>
      </p:sp>
      <p:sp>
        <p:nvSpPr>
          <p:cNvPr id="14" name="Shape 12"/>
          <p:cNvSpPr/>
          <p:nvPr/>
        </p:nvSpPr>
        <p:spPr>
          <a:xfrm>
            <a:off x="7091958" y="2777847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15" name="Text 13"/>
          <p:cNvSpPr/>
          <p:nvPr/>
        </p:nvSpPr>
        <p:spPr>
          <a:xfrm>
            <a:off x="7166372" y="2815054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8307467" y="28460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第2次课（4学时）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8307467" y="3275290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各组完成其负责主题之图形与描述性统计（1小时）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8307467" y="3662243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教师讲解图形设计原则与可视化表达规范（30分钟）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8307467" y="4049197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汇总数据结果并撰写分析报告摘要（1小时）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8307467" y="4436150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小组成果展示与课堂点评（1.5小时）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93790" y="606909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融入课程思政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93790" y="667690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思政融合点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：国家「东数西算」工程、数字中国战略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93790" y="721768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实施方法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：引导学生分析「智慧城市」或「防疫数据分析」案例，体现技术助力社会治理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526256"/>
            <a:ext cx="6368415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实践项目二：AI Agent 系统建构基础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765453" y="1392079"/>
            <a:ext cx="631626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总学时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：8 学时（第 3～4 次课）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65453" y="1870353"/>
            <a:ext cx="631626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组织形式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：集中、小组分工实践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65453" y="2348627"/>
            <a:ext cx="631626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实践类型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：操作性实验 + 设计性实验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65453" y="2846070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课程定位与整体目标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5453" y="3336369"/>
            <a:ext cx="6316266" cy="91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该项目是六个核心实践项目中的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第二个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，被视为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智能系统开发的关键入门环节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，旨在为学生建立AI Agent系统的基本概念、操作技能与潜在应用视野。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65453" y="4426863"/>
            <a:ext cx="631626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它为后续更复杂的AI Agent应用以及最终的毕业设计奠定基础。</a:t>
            </a:r>
            <a:endParaRPr lang="en-US" sz="15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302" y="1435179"/>
            <a:ext cx="6316266" cy="63162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6099"/>
            <a:ext cx="515885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实践项目二：实践目的与主题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2069068"/>
            <a:ext cx="6422231" cy="2572226"/>
          </a:xfrm>
          <a:prstGeom prst="roundRect">
            <a:avLst>
              <a:gd name="adj" fmla="val 6944"/>
            </a:avLst>
          </a:prstGeom>
          <a:solidFill>
            <a:srgbClr val="E8F3E8"/>
          </a:solidFill>
          <a:ln/>
        </p:spPr>
      </p:sp>
      <p:sp>
        <p:nvSpPr>
          <p:cNvPr id="4" name="Shape 2"/>
          <p:cNvSpPr/>
          <p:nvPr/>
        </p:nvSpPr>
        <p:spPr>
          <a:xfrm>
            <a:off x="992148" y="2267426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38951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859" y="2397562"/>
            <a:ext cx="267891" cy="3349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2148" y="306109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目的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2148" y="3490317"/>
            <a:ext cx="60255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引导学生理解并掌握AI Agent系统的基本组成和运行原理，涵盖感知、决策、控制三大模块的功能设计，并透过使用Coze平台建立一个简单的对话智能体，理解模块间的数据流转与协同工作模式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4379" y="2069068"/>
            <a:ext cx="6422231" cy="2572226"/>
          </a:xfrm>
          <a:prstGeom prst="roundRect">
            <a:avLst>
              <a:gd name="adj" fmla="val 6944"/>
            </a:avLst>
          </a:prstGeom>
          <a:solidFill>
            <a:srgbClr val="E8F3E8"/>
          </a:solidFill>
          <a:ln/>
        </p:spPr>
      </p:sp>
      <p:sp>
        <p:nvSpPr>
          <p:cNvPr id="9" name="Shape 6"/>
          <p:cNvSpPr/>
          <p:nvPr/>
        </p:nvSpPr>
        <p:spPr>
          <a:xfrm>
            <a:off x="7612737" y="2267426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38951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448" y="2397562"/>
            <a:ext cx="267891" cy="33492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12737" y="306109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主题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612737" y="3490317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Agent的基本结构与运作原理、智能体感知-决策-执行架构分解、Coze平台Agent搭建练习、设计一个基础型的对话交互系统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793790" y="493895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实践条件与环境要求</a:t>
            </a:r>
            <a:endParaRPr lang="en-US" sz="1950" dirty="0"/>
          </a:p>
        </p:txBody>
      </p:sp>
      <p:sp>
        <p:nvSpPr>
          <p:cNvPr id="14" name="Shape 10"/>
          <p:cNvSpPr/>
          <p:nvPr/>
        </p:nvSpPr>
        <p:spPr>
          <a:xfrm>
            <a:off x="793790" y="5546765"/>
            <a:ext cx="4215289" cy="1506736"/>
          </a:xfrm>
          <a:prstGeom prst="roundRect">
            <a:avLst>
              <a:gd name="adj" fmla="val 11855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15008" y="57679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平台工具</a:t>
            </a:r>
            <a:endParaRPr lang="en-US" sz="1950" dirty="0"/>
          </a:p>
        </p:txBody>
      </p:sp>
      <p:sp>
        <p:nvSpPr>
          <p:cNvPr id="16" name="Text 12"/>
          <p:cNvSpPr/>
          <p:nvPr/>
        </p:nvSpPr>
        <p:spPr>
          <a:xfrm>
            <a:off x="1015008" y="6197203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主要依赖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Coze平台（coze.cn）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，并要求学生使用PC浏览器支持</a:t>
            </a:r>
            <a:endParaRPr lang="en-US" sz="1550" dirty="0"/>
          </a:p>
        </p:txBody>
      </p:sp>
      <p:sp>
        <p:nvSpPr>
          <p:cNvPr id="17" name="Shape 13"/>
          <p:cNvSpPr/>
          <p:nvPr/>
        </p:nvSpPr>
        <p:spPr>
          <a:xfrm>
            <a:off x="5207437" y="5546765"/>
            <a:ext cx="4215408" cy="1506736"/>
          </a:xfrm>
          <a:prstGeom prst="roundRect">
            <a:avLst>
              <a:gd name="adj" fmla="val 11855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5428655" y="57679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软硬件与网络</a:t>
            </a:r>
            <a:endParaRPr lang="en-US" sz="1950" dirty="0"/>
          </a:p>
        </p:txBody>
      </p:sp>
      <p:sp>
        <p:nvSpPr>
          <p:cNvPr id="19" name="Text 15"/>
          <p:cNvSpPr/>
          <p:nvPr/>
        </p:nvSpPr>
        <p:spPr>
          <a:xfrm>
            <a:off x="5428655" y="6197203"/>
            <a:ext cx="377297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教室需有稳定的网络，以便学生各自登录平台进行操作</a:t>
            </a:r>
            <a:endParaRPr lang="en-US" sz="1550" dirty="0"/>
          </a:p>
        </p:txBody>
      </p:sp>
      <p:sp>
        <p:nvSpPr>
          <p:cNvPr id="20" name="Shape 16"/>
          <p:cNvSpPr/>
          <p:nvPr/>
        </p:nvSpPr>
        <p:spPr>
          <a:xfrm>
            <a:off x="9621203" y="5546765"/>
            <a:ext cx="4215289" cy="1506736"/>
          </a:xfrm>
          <a:prstGeom prst="roundRect">
            <a:avLst>
              <a:gd name="adj" fmla="val 11855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9842421" y="57679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教师资源</a:t>
            </a:r>
            <a:endParaRPr lang="en-US" sz="1950" dirty="0"/>
          </a:p>
        </p:txBody>
      </p:sp>
      <p:sp>
        <p:nvSpPr>
          <p:cNvPr id="22" name="Text 18"/>
          <p:cNvSpPr/>
          <p:nvPr/>
        </p:nvSpPr>
        <p:spPr>
          <a:xfrm>
            <a:off x="9842421" y="6197203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教师需具备AI Agent架构知识并熟悉工作流设计，能提供专业指导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70190"/>
            <a:ext cx="515885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实践项目二：实践过程与内容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303770" y="1463159"/>
            <a:ext cx="22860" cy="4432340"/>
          </a:xfrm>
          <a:prstGeom prst="roundRect">
            <a:avLst>
              <a:gd name="adj" fmla="val 781396"/>
            </a:avLst>
          </a:prstGeom>
          <a:solidFill>
            <a:srgbClr val="CED9CE"/>
          </a:solidFill>
          <a:ln/>
        </p:spPr>
      </p:sp>
      <p:sp>
        <p:nvSpPr>
          <p:cNvPr id="4" name="Shape 2"/>
          <p:cNvSpPr/>
          <p:nvPr/>
        </p:nvSpPr>
        <p:spPr>
          <a:xfrm>
            <a:off x="6519505" y="1674971"/>
            <a:ext cx="595313" cy="22860"/>
          </a:xfrm>
          <a:prstGeom prst="roundRect">
            <a:avLst>
              <a:gd name="adj" fmla="val 781396"/>
            </a:avLst>
          </a:prstGeom>
          <a:solidFill>
            <a:srgbClr val="CED9CE"/>
          </a:solidFill>
          <a:ln/>
        </p:spPr>
      </p:sp>
      <p:sp>
        <p:nvSpPr>
          <p:cNvPr id="5" name="Shape 3"/>
          <p:cNvSpPr/>
          <p:nvPr/>
        </p:nvSpPr>
        <p:spPr>
          <a:xfrm>
            <a:off x="7091958" y="1463159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6" name="Text 4"/>
          <p:cNvSpPr/>
          <p:nvPr/>
        </p:nvSpPr>
        <p:spPr>
          <a:xfrm>
            <a:off x="7166372" y="1500366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842028" y="153138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第3次课（4学时）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3790" y="1960602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教师讲解AI Agent的感知-认知-执行三模块概念与数据流程图（45分钟）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2665095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Coze平台介绍：节点类型（如Prompt、流程跳转、工具调用等）功能说明（45分钟）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3369588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学生动手操作：建立一个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「天气查询+简易问答」的基础Agent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（90分钟）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4074081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小组讨论Agent架构设计逻辑（30分钟）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515582" y="2865596"/>
            <a:ext cx="595313" cy="22860"/>
          </a:xfrm>
          <a:prstGeom prst="roundRect">
            <a:avLst>
              <a:gd name="adj" fmla="val 781396"/>
            </a:avLst>
          </a:prstGeom>
          <a:solidFill>
            <a:srgbClr val="CED9CE"/>
          </a:solidFill>
          <a:ln/>
        </p:spPr>
      </p:sp>
      <p:sp>
        <p:nvSpPr>
          <p:cNvPr id="13" name="Shape 11"/>
          <p:cNvSpPr/>
          <p:nvPr/>
        </p:nvSpPr>
        <p:spPr>
          <a:xfrm>
            <a:off x="7091958" y="2653784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14" name="Text 12"/>
          <p:cNvSpPr/>
          <p:nvPr/>
        </p:nvSpPr>
        <p:spPr>
          <a:xfrm>
            <a:off x="7166372" y="2690991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8307467" y="27220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第4次课（4学时）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8307467" y="3151227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引导学生扩展功能：例如加入翻译、日程查询等模组（60分钟）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8307467" y="3855720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教师讲授对话式智能体设计原则、上下文控制技巧（30分钟）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8307467" y="4560213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小组改良并完善自己的智能体（60分钟）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8307467" y="4947166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展示交流与互评：每组展示运行效果与架构设计（30分钟）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93790" y="61931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融入课程思政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793790" y="680096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情感与价值目标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：培养学生服务社会、解决实际问题的责任感，强调人工智能技术应兼顾安全、伦理与公平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93790" y="734175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融入式思政设计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：通过微案例引入、小组讨论与汇报以及专题研讨与延伸阅读，引导学生思考AI技术对社会的影响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526256"/>
            <a:ext cx="6505456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实践项目三：系统互动与感测整合设计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765453" y="1392079"/>
            <a:ext cx="631626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总学时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：8 学时（第 5～6 次课）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65453" y="1870353"/>
            <a:ext cx="631626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组织形式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：集中、教师演示 + 分组实验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65453" y="2348627"/>
            <a:ext cx="631626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实践类型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：操作性实验 + 验证性实验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65453" y="2846070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课程定位与整体目标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5453" y="3336369"/>
            <a:ext cx="6316266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该项目是六个核心实践项目中的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第三个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，被定位为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学生从软件层面的AI Agent概念延伸至硬件感测与互动控制的关键环节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。它旨在弥合软件逻辑与物理世界互动之间的鸿沟，为学生建立智能系统「感知—传输—展示」的完整认知。</a:t>
            </a:r>
            <a:endParaRPr lang="en-US" sz="15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302" y="1435179"/>
            <a:ext cx="6316266" cy="63162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7270"/>
            <a:ext cx="515885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实践项目三：实践目的与主题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1910239"/>
            <a:ext cx="6422231" cy="2572226"/>
          </a:xfrm>
          <a:prstGeom prst="roundRect">
            <a:avLst>
              <a:gd name="adj" fmla="val 6944"/>
            </a:avLst>
          </a:prstGeom>
          <a:solidFill>
            <a:srgbClr val="E8F3E8"/>
          </a:solidFill>
          <a:ln/>
        </p:spPr>
      </p:sp>
      <p:sp>
        <p:nvSpPr>
          <p:cNvPr id="4" name="Shape 2"/>
          <p:cNvSpPr/>
          <p:nvPr/>
        </p:nvSpPr>
        <p:spPr>
          <a:xfrm>
            <a:off x="992148" y="2108597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38951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859" y="2238732"/>
            <a:ext cx="267891" cy="3349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2148" y="29022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目的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2148" y="3331488"/>
            <a:ext cx="60255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引导学生理解并掌握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感测器控制的基本方法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，并透过物联网设备（如Raspberry Pi或ESP32）进行数据采集与传输实作，认识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硬件与软件之间的联动关系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，为日后整合智能体和传感感知模组打好基础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4379" y="1910239"/>
            <a:ext cx="6422231" cy="2572226"/>
          </a:xfrm>
          <a:prstGeom prst="roundRect">
            <a:avLst>
              <a:gd name="adj" fmla="val 6944"/>
            </a:avLst>
          </a:prstGeom>
          <a:solidFill>
            <a:srgbClr val="E8F3E8"/>
          </a:solidFill>
          <a:ln/>
        </p:spPr>
      </p:sp>
      <p:sp>
        <p:nvSpPr>
          <p:cNvPr id="9" name="Shape 6"/>
          <p:cNvSpPr/>
          <p:nvPr/>
        </p:nvSpPr>
        <p:spPr>
          <a:xfrm>
            <a:off x="7612737" y="2108597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38951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448" y="2238732"/>
            <a:ext cx="267891" cy="33492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12737" y="29022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主题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612737" y="3331488"/>
            <a:ext cx="60255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数字/模拟感测器数据采集流程、串口与网络通信协议（如MQTT）、IoT开发平台使用（如Node-RED或WebSocket实例）、将采集数据传送至可视化平台（如ThinkSpeak/local dashboard）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793790" y="478012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实践条件与环境要求</a:t>
            </a:r>
            <a:endParaRPr lang="en-US" sz="1950" dirty="0"/>
          </a:p>
        </p:txBody>
      </p:sp>
      <p:sp>
        <p:nvSpPr>
          <p:cNvPr id="14" name="Shape 10"/>
          <p:cNvSpPr/>
          <p:nvPr/>
        </p:nvSpPr>
        <p:spPr>
          <a:xfrm>
            <a:off x="793790" y="5387935"/>
            <a:ext cx="4215289" cy="1824276"/>
          </a:xfrm>
          <a:prstGeom prst="roundRect">
            <a:avLst>
              <a:gd name="adj" fmla="val 9792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15008" y="56091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软硬件设备</a:t>
            </a:r>
            <a:endParaRPr lang="en-US" sz="1950" dirty="0"/>
          </a:p>
        </p:txBody>
      </p:sp>
      <p:sp>
        <p:nvSpPr>
          <p:cNvPr id="16" name="Text 12"/>
          <p:cNvSpPr/>
          <p:nvPr/>
        </p:nvSpPr>
        <p:spPr>
          <a:xfrm>
            <a:off x="1015008" y="6038374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需要Raspberry Pi/ESP32开发板，以及DHT11或其他温湿度感测器模组</a:t>
            </a:r>
            <a:endParaRPr lang="en-US" sz="1550" dirty="0"/>
          </a:p>
        </p:txBody>
      </p:sp>
      <p:sp>
        <p:nvSpPr>
          <p:cNvPr id="17" name="Shape 13"/>
          <p:cNvSpPr/>
          <p:nvPr/>
        </p:nvSpPr>
        <p:spPr>
          <a:xfrm>
            <a:off x="5207437" y="5387935"/>
            <a:ext cx="4215408" cy="1824276"/>
          </a:xfrm>
          <a:prstGeom prst="roundRect">
            <a:avLst>
              <a:gd name="adj" fmla="val 9792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5428655" y="56091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网络与支持平台</a:t>
            </a:r>
            <a:endParaRPr lang="en-US" sz="1950" dirty="0"/>
          </a:p>
        </p:txBody>
      </p:sp>
      <p:sp>
        <p:nvSpPr>
          <p:cNvPr id="19" name="Text 15"/>
          <p:cNvSpPr/>
          <p:nvPr/>
        </p:nvSpPr>
        <p:spPr>
          <a:xfrm>
            <a:off x="5428655" y="6038374"/>
            <a:ext cx="377297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需要校园Wi-Fi或热点连线环境稳定，并且可选使用Coze平台建立「实时数据查询」Agent对接MQTT Topic</a:t>
            </a:r>
            <a:endParaRPr lang="en-US" sz="1550" dirty="0"/>
          </a:p>
        </p:txBody>
      </p:sp>
      <p:sp>
        <p:nvSpPr>
          <p:cNvPr id="20" name="Shape 16"/>
          <p:cNvSpPr/>
          <p:nvPr/>
        </p:nvSpPr>
        <p:spPr>
          <a:xfrm>
            <a:off x="9621203" y="5387935"/>
            <a:ext cx="4215289" cy="1824276"/>
          </a:xfrm>
          <a:prstGeom prst="roundRect">
            <a:avLst>
              <a:gd name="adj" fmla="val 9792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9842421" y="56091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软件平台</a:t>
            </a:r>
            <a:endParaRPr lang="en-US" sz="1950" dirty="0"/>
          </a:p>
        </p:txBody>
      </p:sp>
      <p:sp>
        <p:nvSpPr>
          <p:cNvPr id="22" name="Text 18"/>
          <p:cNvSpPr/>
          <p:nvPr/>
        </p:nvSpPr>
        <p:spPr>
          <a:xfrm>
            <a:off x="9842421" y="6038374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涉及Arduino IDE/Thonny/Node-RED，这些都是物联网开发常用的工具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145"/>
            <a:ext cx="515885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实践项目三：实践过程与内容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303770" y="1860113"/>
            <a:ext cx="22860" cy="3638550"/>
          </a:xfrm>
          <a:prstGeom prst="roundRect">
            <a:avLst>
              <a:gd name="adj" fmla="val 781396"/>
            </a:avLst>
          </a:prstGeom>
          <a:solidFill>
            <a:srgbClr val="CED9CE"/>
          </a:solidFill>
          <a:ln/>
        </p:spPr>
      </p:sp>
      <p:sp>
        <p:nvSpPr>
          <p:cNvPr id="4" name="Shape 2"/>
          <p:cNvSpPr/>
          <p:nvPr/>
        </p:nvSpPr>
        <p:spPr>
          <a:xfrm>
            <a:off x="6519505" y="2071926"/>
            <a:ext cx="595313" cy="22860"/>
          </a:xfrm>
          <a:prstGeom prst="roundRect">
            <a:avLst>
              <a:gd name="adj" fmla="val 781396"/>
            </a:avLst>
          </a:prstGeom>
          <a:solidFill>
            <a:srgbClr val="CED9CE"/>
          </a:solidFill>
          <a:ln/>
        </p:spPr>
      </p:sp>
      <p:sp>
        <p:nvSpPr>
          <p:cNvPr id="5" name="Shape 3"/>
          <p:cNvSpPr/>
          <p:nvPr/>
        </p:nvSpPr>
        <p:spPr>
          <a:xfrm>
            <a:off x="7091958" y="1860113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6" name="Text 4"/>
          <p:cNvSpPr/>
          <p:nvPr/>
        </p:nvSpPr>
        <p:spPr>
          <a:xfrm>
            <a:off x="7166372" y="189732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842028" y="19283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第5次课（4学时）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3790" y="2357557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教师介绍物联网（IoT）与数据采集场景（30分钟）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2744510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学生进行硬件连接测试：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DHT11→ESP32→Serial输出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（60分钟）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3449003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编写串口读取并转为JSON格式（60分钟）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3835956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简介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MQTT通信协议与数据发布订阅机制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（30分钟）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515582" y="3262551"/>
            <a:ext cx="595313" cy="22860"/>
          </a:xfrm>
          <a:prstGeom prst="roundRect">
            <a:avLst>
              <a:gd name="adj" fmla="val 781396"/>
            </a:avLst>
          </a:prstGeom>
          <a:solidFill>
            <a:srgbClr val="CED9CE"/>
          </a:solidFill>
          <a:ln/>
        </p:spPr>
      </p:sp>
      <p:sp>
        <p:nvSpPr>
          <p:cNvPr id="13" name="Shape 11"/>
          <p:cNvSpPr/>
          <p:nvPr/>
        </p:nvSpPr>
        <p:spPr>
          <a:xfrm>
            <a:off x="7091958" y="3050738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14" name="Text 12"/>
          <p:cNvSpPr/>
          <p:nvPr/>
        </p:nvSpPr>
        <p:spPr>
          <a:xfrm>
            <a:off x="7166372" y="308794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8307467" y="311896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第6次课（4学时）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8307467" y="3548182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实作MQTT client+Server发布与订阅流程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（45分钟）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8307467" y="3935135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将数据可视化上传至云端平台（如ThinkSpeak或Web界面）（60分钟）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8307467" y="4639628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搭建简单的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Node-RED仪表板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（45分钟）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8307467" y="5026581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小组展示成果，讲解系统设计流程（30分钟）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93790" y="579632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融入课程思政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793790" y="640413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思政融合点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：智慧社区与环境保护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93790" y="694491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实施方法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：引导学生探讨科技在环境保护中的角色，鼓励绿色计算意识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3099"/>
            <a:ext cx="802409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实践项目四：典型AI应用服务整合与场景演练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83106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总学时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：8 学时（第 7～8 次课）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32720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组织形式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：集中、任务导向实践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82333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实践类型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：综合性实验 + 研究创新性实验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33923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课程定位与整体目标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93790" y="4847749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该项目是六个核心实践项目中的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第四个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，被定位为学生在掌握了数据分析、AI Agent基础建构及感测器整合之后，进一步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深化对AI Agent互动与决策机制理解的关键环节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。旨在将前期的理论与硬件感知实践，具体应用到具备语义理解与服务整合能力的智能体开发上。</a:t>
            </a:r>
            <a:endParaRPr lang="en-US" sz="15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2875717"/>
            <a:ext cx="3572470" cy="19846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163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课程基本信息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2579132"/>
            <a:ext cx="4215289" cy="1189196"/>
          </a:xfrm>
          <a:prstGeom prst="roundRect">
            <a:avLst>
              <a:gd name="adj" fmla="val 1502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5008" y="280035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课程名称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15008" y="3229570"/>
            <a:ext cx="3772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智能系统开发实践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2579132"/>
            <a:ext cx="4215408" cy="1189196"/>
          </a:xfrm>
          <a:prstGeom prst="roundRect">
            <a:avLst>
              <a:gd name="adj" fmla="val 1502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8655" y="280035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所属学院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28655" y="3229570"/>
            <a:ext cx="37729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大数据学院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2579132"/>
            <a:ext cx="4215289" cy="1189196"/>
          </a:xfrm>
          <a:prstGeom prst="roundRect">
            <a:avLst>
              <a:gd name="adj" fmla="val 1502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42421" y="280035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学年学期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42421" y="3229570"/>
            <a:ext cx="3772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2025-2026学年第一学期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3966686"/>
            <a:ext cx="4215289" cy="1189196"/>
          </a:xfrm>
          <a:prstGeom prst="roundRect">
            <a:avLst>
              <a:gd name="adj" fmla="val 1502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15008" y="41879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指导教师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15008" y="4617125"/>
            <a:ext cx="3772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谢坤达（人工智能系）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5207437" y="3966686"/>
            <a:ext cx="4215408" cy="1189196"/>
          </a:xfrm>
          <a:prstGeom prst="roundRect">
            <a:avLst>
              <a:gd name="adj" fmla="val 1502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428655" y="41879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学生专业/班级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5428655" y="4617125"/>
            <a:ext cx="37729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人工智能（专升本）24-1班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9621203" y="3966686"/>
            <a:ext cx="4215289" cy="1189196"/>
          </a:xfrm>
          <a:prstGeom prst="roundRect">
            <a:avLst>
              <a:gd name="adj" fmla="val 1502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842421" y="41879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课程性质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9842421" y="4617125"/>
            <a:ext cx="3772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单独设置的集中性实践教学环节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793790" y="5354241"/>
            <a:ext cx="13042702" cy="1189196"/>
          </a:xfrm>
          <a:prstGeom prst="roundRect">
            <a:avLst>
              <a:gd name="adj" fmla="val 1502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015008" y="55754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总学时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1015008" y="6004679"/>
            <a:ext cx="1260026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48学时（全部为实践学时）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7270"/>
            <a:ext cx="515885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实践项目四：实践目的与主题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1910239"/>
            <a:ext cx="6422231" cy="2889766"/>
          </a:xfrm>
          <a:prstGeom prst="roundRect">
            <a:avLst>
              <a:gd name="adj" fmla="val 6181"/>
            </a:avLst>
          </a:prstGeom>
          <a:solidFill>
            <a:srgbClr val="E8F3E8"/>
          </a:solidFill>
          <a:ln/>
        </p:spPr>
      </p:sp>
      <p:sp>
        <p:nvSpPr>
          <p:cNvPr id="4" name="Shape 2"/>
          <p:cNvSpPr/>
          <p:nvPr/>
        </p:nvSpPr>
        <p:spPr>
          <a:xfrm>
            <a:off x="992148" y="2108597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38951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859" y="2238732"/>
            <a:ext cx="267891" cy="3349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2148" y="29022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目的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2148" y="3331488"/>
            <a:ext cx="602551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引导学生初步理解并掌握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Agent的结构、功能与对话机制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。学生将透过使用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Coze平台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，实作一个具备基本互动能力的智能Agent，熟悉其工作流设计、意图识别，以及API调用流程，为后续的「感知—推理—执行」链打下基础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4379" y="1910239"/>
            <a:ext cx="6422231" cy="2889766"/>
          </a:xfrm>
          <a:prstGeom prst="roundRect">
            <a:avLst>
              <a:gd name="adj" fmla="val 6181"/>
            </a:avLst>
          </a:prstGeom>
          <a:solidFill>
            <a:srgbClr val="E8F3E8"/>
          </a:solidFill>
          <a:ln/>
        </p:spPr>
      </p:sp>
      <p:sp>
        <p:nvSpPr>
          <p:cNvPr id="9" name="Shape 6"/>
          <p:cNvSpPr/>
          <p:nvPr/>
        </p:nvSpPr>
        <p:spPr>
          <a:xfrm>
            <a:off x="7612737" y="2108597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38951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448" y="2238732"/>
            <a:ext cx="267891" cy="33492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12737" y="29022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主题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612737" y="3331488"/>
            <a:ext cx="60255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Agent核心结构与功能模块（意图识别/回答生成/插件调用）、工作流建构与节点配置（对话流/条件判断/API集成）、多轮对话场景设计实作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793790" y="509766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实践条件与环境要求</a:t>
            </a:r>
            <a:endParaRPr lang="en-US" sz="1950" dirty="0"/>
          </a:p>
        </p:txBody>
      </p:sp>
      <p:sp>
        <p:nvSpPr>
          <p:cNvPr id="14" name="Shape 10"/>
          <p:cNvSpPr/>
          <p:nvPr/>
        </p:nvSpPr>
        <p:spPr>
          <a:xfrm>
            <a:off x="793790" y="5705475"/>
            <a:ext cx="4215289" cy="1506736"/>
          </a:xfrm>
          <a:prstGeom prst="roundRect">
            <a:avLst>
              <a:gd name="adj" fmla="val 11855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15008" y="592669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平台支持</a:t>
            </a:r>
            <a:endParaRPr lang="en-US" sz="1950" dirty="0"/>
          </a:p>
        </p:txBody>
      </p:sp>
      <p:sp>
        <p:nvSpPr>
          <p:cNvPr id="16" name="Text 12"/>
          <p:cNvSpPr/>
          <p:nvPr/>
        </p:nvSpPr>
        <p:spPr>
          <a:xfrm>
            <a:off x="1015008" y="6355913"/>
            <a:ext cx="3772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核心使用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Coze.cn平台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的个人工作区</a:t>
            </a:r>
            <a:endParaRPr lang="en-US" sz="1550" dirty="0"/>
          </a:p>
        </p:txBody>
      </p:sp>
      <p:sp>
        <p:nvSpPr>
          <p:cNvPr id="17" name="Shape 13"/>
          <p:cNvSpPr/>
          <p:nvPr/>
        </p:nvSpPr>
        <p:spPr>
          <a:xfrm>
            <a:off x="5207437" y="5705475"/>
            <a:ext cx="4215408" cy="1506736"/>
          </a:xfrm>
          <a:prstGeom prst="roundRect">
            <a:avLst>
              <a:gd name="adj" fmla="val 11855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5428655" y="592669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实验内容</a:t>
            </a:r>
            <a:endParaRPr lang="en-US" sz="1950" dirty="0"/>
          </a:p>
        </p:txBody>
      </p:sp>
      <p:sp>
        <p:nvSpPr>
          <p:cNvPr id="19" name="Text 15"/>
          <p:cNvSpPr/>
          <p:nvPr/>
        </p:nvSpPr>
        <p:spPr>
          <a:xfrm>
            <a:off x="5428655" y="6355913"/>
            <a:ext cx="377297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使用Coze创建自定义AI Agent，对接对话节点与变量传递</a:t>
            </a:r>
            <a:endParaRPr lang="en-US" sz="1550" dirty="0"/>
          </a:p>
        </p:txBody>
      </p:sp>
      <p:sp>
        <p:nvSpPr>
          <p:cNvPr id="20" name="Shape 16"/>
          <p:cNvSpPr/>
          <p:nvPr/>
        </p:nvSpPr>
        <p:spPr>
          <a:xfrm>
            <a:off x="9621203" y="5705475"/>
            <a:ext cx="4215289" cy="1506736"/>
          </a:xfrm>
          <a:prstGeom prst="roundRect">
            <a:avLst>
              <a:gd name="adj" fmla="val 11855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9842421" y="592669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开发工具</a:t>
            </a:r>
            <a:endParaRPr lang="en-US" sz="1950" dirty="0"/>
          </a:p>
        </p:txBody>
      </p:sp>
      <p:sp>
        <p:nvSpPr>
          <p:cNvPr id="22" name="Text 18"/>
          <p:cNvSpPr/>
          <p:nvPr/>
        </p:nvSpPr>
        <p:spPr>
          <a:xfrm>
            <a:off x="9842421" y="6355913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推荐使用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Chrome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浏览器，可选用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Postman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辅助测试webhook</a:t>
            </a:r>
            <a:endParaRPr lang="en-US" sz="1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6559"/>
            <a:ext cx="515885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实践项目四：实践过程与内容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303770" y="1939528"/>
            <a:ext cx="22860" cy="3479721"/>
          </a:xfrm>
          <a:prstGeom prst="roundRect">
            <a:avLst>
              <a:gd name="adj" fmla="val 781396"/>
            </a:avLst>
          </a:prstGeom>
          <a:solidFill>
            <a:srgbClr val="CED9CE"/>
          </a:solidFill>
          <a:ln/>
        </p:spPr>
      </p:sp>
      <p:sp>
        <p:nvSpPr>
          <p:cNvPr id="4" name="Shape 2"/>
          <p:cNvSpPr/>
          <p:nvPr/>
        </p:nvSpPr>
        <p:spPr>
          <a:xfrm>
            <a:off x="6519505" y="2151340"/>
            <a:ext cx="595313" cy="22860"/>
          </a:xfrm>
          <a:prstGeom prst="roundRect">
            <a:avLst>
              <a:gd name="adj" fmla="val 781396"/>
            </a:avLst>
          </a:prstGeom>
          <a:solidFill>
            <a:srgbClr val="CED9CE"/>
          </a:solidFill>
          <a:ln/>
        </p:spPr>
      </p:sp>
      <p:sp>
        <p:nvSpPr>
          <p:cNvPr id="5" name="Shape 3"/>
          <p:cNvSpPr/>
          <p:nvPr/>
        </p:nvSpPr>
        <p:spPr>
          <a:xfrm>
            <a:off x="7091958" y="1939528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6" name="Text 4"/>
          <p:cNvSpPr/>
          <p:nvPr/>
        </p:nvSpPr>
        <p:spPr>
          <a:xfrm>
            <a:off x="7166372" y="197673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842028" y="200775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第7次课（4学时）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3790" y="2436971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教师讲解AI Agent架构、Coze平台功能（30分钟）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2823924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学生注册平台账号、熟悉Agent建构流程（30分钟）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3210877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设计第一版对话意图流与节点配置（60分钟）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3597831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实作「天气查询Agent」或「图书推荐Agent」等基础范例（60分钟）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515582" y="3341965"/>
            <a:ext cx="595313" cy="22860"/>
          </a:xfrm>
          <a:prstGeom prst="roundRect">
            <a:avLst>
              <a:gd name="adj" fmla="val 781396"/>
            </a:avLst>
          </a:prstGeom>
          <a:solidFill>
            <a:srgbClr val="CED9CE"/>
          </a:solidFill>
          <a:ln/>
        </p:spPr>
      </p:sp>
      <p:sp>
        <p:nvSpPr>
          <p:cNvPr id="13" name="Shape 11"/>
          <p:cNvSpPr/>
          <p:nvPr/>
        </p:nvSpPr>
        <p:spPr>
          <a:xfrm>
            <a:off x="7091958" y="3130153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14" name="Text 12"/>
          <p:cNvSpPr/>
          <p:nvPr/>
        </p:nvSpPr>
        <p:spPr>
          <a:xfrm>
            <a:off x="7166372" y="316736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8307467" y="319837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第8次课（4学时）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8307467" y="3627596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增加用户参数输入与分支跳转条件（60分钟）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8307467" y="4014549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整合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Web API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（如天气API）至工作流节点中（45分钟）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8307467" y="4401503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小组演示与互评，教师反馈对话流设计逻辑（45分钟）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8307467" y="4788456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简介后续如何对接IoT/控制系统等应用场景（30分钟）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93790" y="571690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融入课程思政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793790" y="632471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思政融合点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：引导学生思考AI决策的公平性与责任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93790" y="686550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实施方法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：设定探讨议题，例如「AI推荐算法是否存在歧视？」</a:t>
            </a:r>
            <a:endParaRPr lang="en-US" sz="15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526256"/>
            <a:ext cx="7270790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实践项目五：感知数据驱动的行为响应设计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765453" y="1392079"/>
            <a:ext cx="631626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总学时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：8 学时（第 9～10 次课）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65453" y="1870353"/>
            <a:ext cx="631626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组织形式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：集中、小组展示 + 教师点评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65453" y="2348627"/>
            <a:ext cx="631626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实践类型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：综合性实验 + 研究创新性实验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65453" y="2846070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课程定位与整体目标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5453" y="3336369"/>
            <a:ext cx="6316266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该项目是六个核心实践项目中的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第五个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，被定位为学生在掌握了数据分析、AI Agent基础建构、感测器整合以及AI Agent对话控制之后，将这些分散的知识与技能进行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系统性整合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，以理解并实作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「感知—决策—执行」完整智能回圈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的关键环节。</a:t>
            </a:r>
            <a:endParaRPr lang="en-US" sz="15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302" y="1435179"/>
            <a:ext cx="6316266" cy="631626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875" y="735211"/>
            <a:ext cx="4626412" cy="444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实践项目五：实践目的与主题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711875" y="1536025"/>
            <a:ext cx="6514386" cy="2306717"/>
          </a:xfrm>
          <a:prstGeom prst="roundRect">
            <a:avLst>
              <a:gd name="adj" fmla="val 6944"/>
            </a:avLst>
          </a:prstGeom>
          <a:solidFill>
            <a:srgbClr val="E8F3E8"/>
          </a:solidFill>
          <a:ln/>
        </p:spPr>
      </p:sp>
      <p:sp>
        <p:nvSpPr>
          <p:cNvPr id="4" name="Shape 2"/>
          <p:cNvSpPr/>
          <p:nvPr/>
        </p:nvSpPr>
        <p:spPr>
          <a:xfrm>
            <a:off x="889754" y="1713905"/>
            <a:ext cx="533876" cy="533876"/>
          </a:xfrm>
          <a:prstGeom prst="roundRect">
            <a:avLst>
              <a:gd name="adj" fmla="val 17125860"/>
            </a:avLst>
          </a:prstGeom>
          <a:solidFill>
            <a:srgbClr val="438951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558" y="1830705"/>
            <a:ext cx="240149" cy="3002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9754" y="2425660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目的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754" y="2810470"/>
            <a:ext cx="6158627" cy="854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旨在让学生透过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传感器输入与AI Agent的协同机制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，理解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「感知—决策—执行」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三阶段整合流程。学生将实际运用麦克风、图像识别或环境传感器作为触发输入，并将其与智能Agent建立互动，实现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对话式反馈与行为控制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404140" y="1536025"/>
            <a:ext cx="6514386" cy="2306717"/>
          </a:xfrm>
          <a:prstGeom prst="roundRect">
            <a:avLst>
              <a:gd name="adj" fmla="val 6944"/>
            </a:avLst>
          </a:prstGeom>
          <a:solidFill>
            <a:srgbClr val="E8F3E8"/>
          </a:solidFill>
          <a:ln/>
        </p:spPr>
      </p:sp>
      <p:sp>
        <p:nvSpPr>
          <p:cNvPr id="9" name="Shape 6"/>
          <p:cNvSpPr/>
          <p:nvPr/>
        </p:nvSpPr>
        <p:spPr>
          <a:xfrm>
            <a:off x="7582019" y="1713905"/>
            <a:ext cx="533876" cy="533876"/>
          </a:xfrm>
          <a:prstGeom prst="roundRect">
            <a:avLst>
              <a:gd name="adj" fmla="val 17125860"/>
            </a:avLst>
          </a:prstGeom>
          <a:solidFill>
            <a:srgbClr val="438951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823" y="1830705"/>
            <a:ext cx="240149" cy="30027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82019" y="2425660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主题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582019" y="2810470"/>
            <a:ext cx="6158627" cy="854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感知输入（语音/图像/温湿度）采集技术、Agent接收感知输入并触发分支行为逻辑、多模态感知+决策输出案例设计（如语音控制灯光、图像识别分类应答）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711875" y="4109680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实践过程与内容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303770" y="4654748"/>
            <a:ext cx="22860" cy="2839641"/>
          </a:xfrm>
          <a:prstGeom prst="roundRect">
            <a:avLst>
              <a:gd name="adj" fmla="val 700688"/>
            </a:avLst>
          </a:prstGeom>
          <a:solidFill>
            <a:srgbClr val="CED9CE"/>
          </a:solidFill>
          <a:ln/>
        </p:spPr>
      </p:sp>
      <p:sp>
        <p:nvSpPr>
          <p:cNvPr id="15" name="Shape 11"/>
          <p:cNvSpPr/>
          <p:nvPr/>
        </p:nvSpPr>
        <p:spPr>
          <a:xfrm>
            <a:off x="6603980" y="4843463"/>
            <a:ext cx="533876" cy="22860"/>
          </a:xfrm>
          <a:prstGeom prst="roundRect">
            <a:avLst>
              <a:gd name="adj" fmla="val 700688"/>
            </a:avLst>
          </a:prstGeom>
          <a:solidFill>
            <a:srgbClr val="CED9CE"/>
          </a:solidFill>
          <a:ln/>
        </p:spPr>
      </p:sp>
      <p:sp>
        <p:nvSpPr>
          <p:cNvPr id="16" name="Shape 12"/>
          <p:cNvSpPr/>
          <p:nvPr/>
        </p:nvSpPr>
        <p:spPr>
          <a:xfrm>
            <a:off x="7114996" y="4654748"/>
            <a:ext cx="400407" cy="400407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17" name="Text 13"/>
          <p:cNvSpPr/>
          <p:nvPr/>
        </p:nvSpPr>
        <p:spPr>
          <a:xfrm>
            <a:off x="7181671" y="4688086"/>
            <a:ext cx="266938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18" name="Text 14"/>
          <p:cNvSpPr/>
          <p:nvPr/>
        </p:nvSpPr>
        <p:spPr>
          <a:xfrm>
            <a:off x="4200644" y="4715828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第9次课（4学时）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711875" y="5100638"/>
            <a:ext cx="5713452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教师介绍「感知—响应」架构原理</a:t>
            </a:r>
            <a:endParaRPr lang="en-US" sz="1400" dirty="0"/>
          </a:p>
        </p:txBody>
      </p:sp>
      <p:sp>
        <p:nvSpPr>
          <p:cNvPr id="20" name="Text 16"/>
          <p:cNvSpPr/>
          <p:nvPr/>
        </p:nvSpPr>
        <p:spPr>
          <a:xfrm>
            <a:off x="711875" y="5447705"/>
            <a:ext cx="5713452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演示语音识别或图像分类流程（SpeechRecognition/OpenCV）</a:t>
            </a:r>
            <a:endParaRPr lang="en-US" sz="1400" dirty="0"/>
          </a:p>
        </p:txBody>
      </p:sp>
      <p:sp>
        <p:nvSpPr>
          <p:cNvPr id="21" name="Text 17"/>
          <p:cNvSpPr/>
          <p:nvPr/>
        </p:nvSpPr>
        <p:spPr>
          <a:xfrm>
            <a:off x="711875" y="5794772"/>
            <a:ext cx="5713452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学生搭建麦克风语音识别+Agent回应工作流</a:t>
            </a:r>
            <a:endParaRPr lang="en-US" sz="1400" dirty="0"/>
          </a:p>
        </p:txBody>
      </p:sp>
      <p:sp>
        <p:nvSpPr>
          <p:cNvPr id="22" name="Text 18"/>
          <p:cNvSpPr/>
          <p:nvPr/>
        </p:nvSpPr>
        <p:spPr>
          <a:xfrm>
            <a:off x="711875" y="6141839"/>
            <a:ext cx="5713452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设计第一组「听指令就反应」任务场景（如查询天气、开灯等）</a:t>
            </a:r>
            <a:endParaRPr lang="en-US" sz="1400" dirty="0"/>
          </a:p>
        </p:txBody>
      </p:sp>
      <p:sp>
        <p:nvSpPr>
          <p:cNvPr id="23" name="Shape 19"/>
          <p:cNvSpPr/>
          <p:nvPr/>
        </p:nvSpPr>
        <p:spPr>
          <a:xfrm>
            <a:off x="7492544" y="5911215"/>
            <a:ext cx="533876" cy="22860"/>
          </a:xfrm>
          <a:prstGeom prst="roundRect">
            <a:avLst>
              <a:gd name="adj" fmla="val 700688"/>
            </a:avLst>
          </a:prstGeom>
          <a:solidFill>
            <a:srgbClr val="CED9CE"/>
          </a:solidFill>
          <a:ln/>
        </p:spPr>
      </p:sp>
      <p:sp>
        <p:nvSpPr>
          <p:cNvPr id="24" name="Shape 20"/>
          <p:cNvSpPr/>
          <p:nvPr/>
        </p:nvSpPr>
        <p:spPr>
          <a:xfrm>
            <a:off x="7114996" y="5722501"/>
            <a:ext cx="400407" cy="400407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25" name="Text 21"/>
          <p:cNvSpPr/>
          <p:nvPr/>
        </p:nvSpPr>
        <p:spPr>
          <a:xfrm>
            <a:off x="7181671" y="5755838"/>
            <a:ext cx="266938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26" name="Text 22"/>
          <p:cNvSpPr/>
          <p:nvPr/>
        </p:nvSpPr>
        <p:spPr>
          <a:xfrm>
            <a:off x="8205073" y="5783580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第10次课（4学时）</a:t>
            </a:r>
            <a:endParaRPr lang="en-US" sz="1750" dirty="0"/>
          </a:p>
        </p:txBody>
      </p:sp>
      <p:sp>
        <p:nvSpPr>
          <p:cNvPr id="27" name="Text 23"/>
          <p:cNvSpPr/>
          <p:nvPr/>
        </p:nvSpPr>
        <p:spPr>
          <a:xfrm>
            <a:off x="8205073" y="6168390"/>
            <a:ext cx="5713452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图像识别或传感器值（温度）采集练习</a:t>
            </a:r>
            <a:endParaRPr lang="en-US" sz="1400" dirty="0"/>
          </a:p>
        </p:txBody>
      </p:sp>
      <p:sp>
        <p:nvSpPr>
          <p:cNvPr id="28" name="Text 24"/>
          <p:cNvSpPr/>
          <p:nvPr/>
        </p:nvSpPr>
        <p:spPr>
          <a:xfrm>
            <a:off x="8205073" y="6515457"/>
            <a:ext cx="5713452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触发Agent的行为逻辑，例如超温报警、图像中识别到某对象就回答</a:t>
            </a:r>
            <a:endParaRPr lang="en-US" sz="1400" dirty="0"/>
          </a:p>
        </p:txBody>
      </p:sp>
      <p:sp>
        <p:nvSpPr>
          <p:cNvPr id="29" name="Text 25"/>
          <p:cNvSpPr/>
          <p:nvPr/>
        </p:nvSpPr>
        <p:spPr>
          <a:xfrm>
            <a:off x="8205073" y="6862524"/>
            <a:ext cx="5713452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跨组交流展示，讲评模块组合效率</a:t>
            </a:r>
            <a:endParaRPr lang="en-US" sz="1400" dirty="0"/>
          </a:p>
        </p:txBody>
      </p:sp>
      <p:sp>
        <p:nvSpPr>
          <p:cNvPr id="30" name="Text 26"/>
          <p:cNvSpPr/>
          <p:nvPr/>
        </p:nvSpPr>
        <p:spPr>
          <a:xfrm>
            <a:off x="8205073" y="7209592"/>
            <a:ext cx="5713452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教师引导构思真实应用场景的感知式Agent</a:t>
            </a:r>
            <a:endParaRPr lang="en-US"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526256"/>
            <a:ext cx="7270790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实践项目六：毕业设计主题规划与个案提案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765453" y="1392079"/>
            <a:ext cx="631626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总学时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：8 学时（第 11～12 次课）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65453" y="1870353"/>
            <a:ext cx="631626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组织形式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：集中、教师指导 + 分组讨论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65453" y="2348627"/>
            <a:ext cx="631626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实践类型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：研究创新性实验 + 设计性实验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65453" y="2846070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课程定位与整体目标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5453" y="3336369"/>
            <a:ext cx="6316266" cy="91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「项目六：毕业设计主题规划与个案提案」是整个课程的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最后一个也是最为关键的实践环节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。旨在将学生在前五个项目中所学的知识与技能进行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综合性应用与深化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，为其未来的学术与职业生涯奠定坚实基础。</a:t>
            </a:r>
            <a:endParaRPr lang="en-US" sz="15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302" y="1435179"/>
            <a:ext cx="6316266" cy="631626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6888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考核方式与教材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68462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考核方式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317200"/>
            <a:ext cx="3015615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20%</a:t>
            </a:r>
            <a:endParaRPr lang="en-US" sz="5150" dirty="0"/>
          </a:p>
        </p:txBody>
      </p:sp>
      <p:sp>
        <p:nvSpPr>
          <p:cNvPr id="5" name="Text 3"/>
          <p:cNvSpPr/>
          <p:nvPr/>
        </p:nvSpPr>
        <p:spPr>
          <a:xfrm>
            <a:off x="1061085" y="42201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平时成绩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4057412" y="3317200"/>
            <a:ext cx="3015734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30%</a:t>
            </a:r>
            <a:endParaRPr lang="en-US" sz="5150" dirty="0"/>
          </a:p>
        </p:txBody>
      </p:sp>
      <p:sp>
        <p:nvSpPr>
          <p:cNvPr id="7" name="Text 5"/>
          <p:cNvSpPr/>
          <p:nvPr/>
        </p:nvSpPr>
        <p:spPr>
          <a:xfrm>
            <a:off x="4324826" y="42201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课内实践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2425541" y="5026343"/>
            <a:ext cx="3015734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50%</a:t>
            </a:r>
            <a:endParaRPr lang="en-US" sz="5150" dirty="0"/>
          </a:p>
        </p:txBody>
      </p:sp>
      <p:sp>
        <p:nvSpPr>
          <p:cNvPr id="9" name="Text 7"/>
          <p:cNvSpPr/>
          <p:nvPr/>
        </p:nvSpPr>
        <p:spPr>
          <a:xfrm>
            <a:off x="2692956" y="59293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期末成绩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564874" y="268462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教材（讲义）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564874" y="3193137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本课程的教材概念已经超越了传统的书本形式，转变为一套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以详尽的专案实践指导为核心，辅以线上工具文档、教师现场指导、以及思政主题的延伸阅读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所构成的多元化学习资源体系。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432435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实践专案指导书即为核心「教材（讲义）」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471130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线上平台与开发工具作为学习资源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509825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教师的讲解、演示和指导是核心教学内容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4874" y="548520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「课程思政」的延伸阅读作为补充性「讲义」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4404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总体定位与教学目标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80190" y="1663779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「智能系统开发实践」被定位为一门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「单独设置的集中性实践教学环节」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，这决定了其教学内容将完全围绕实作与应用展开。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522101"/>
            <a:ext cx="992267" cy="11907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70815" y="27204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掌握核心技术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7470815" y="3149679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包括大数据分析、AI Agent 建构、物联网设备整合与交互设计等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12845"/>
            <a:ext cx="992267" cy="119074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0815" y="39112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培养综合实践能力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7470815" y="4340423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如问题分析、流程设计、模块实现与成果展示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903589"/>
            <a:ext cx="992267" cy="119074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70815" y="51019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提升团队合作能力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7470815" y="5531168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包括沟通表达与自主探究能力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94333"/>
            <a:ext cx="992267" cy="119074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70815" y="629269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结合毕业设计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7470815" y="6721912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明确个人研究方向并形成具体的技术解决方案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526256"/>
            <a:ext cx="3827621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对教师的要求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453" y="1435179"/>
            <a:ext cx="6316266" cy="63162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6302" y="1392079"/>
            <a:ext cx="631626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为确保课程教学质量，教师需要：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556302" y="1870353"/>
            <a:ext cx="6316266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具备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大数据处理、人工智能、智能硬件及人机交互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等领域的基本知识与实践经验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556302" y="2549485"/>
            <a:ext cx="631626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能根据学生基础调整教学节奏与难度，提供实作引导与技术答疑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56302" y="2922508"/>
            <a:ext cx="6316266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鼓励学生主动探索并支持不同技术路线的实现方式，推动多样性创新成果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56302" y="3601641"/>
            <a:ext cx="631626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组织期中与期末成果展示与讲评，强化反馈与反思环节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6496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对实验条件的要求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39465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08360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软件与平台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4512826"/>
            <a:ext cx="41821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编程环境（含pandas、matplotlib、scikit-learn 等库）、Coze 智能 Agent 开发平台、ESP32 / Raspberry Pi 等开发板及基础感测模组（温湿度、超声波、蓝牙）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86" y="3339465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3986" y="408360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网络要求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23986" y="4512826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教学场域需具备稳定网络以支援平台登入、API 调用与资料传输；建议每位学生配备可运行 Python 与浏览器的笔电，并能连接实验设备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02" y="3339465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4302" y="408360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教学环境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54302" y="4512826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需具备可投影或共享屏幕之教学环境，用于流程演示与系统展示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2864"/>
            <a:ext cx="436518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课程思政教学目标与思路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85583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本课程旨在透过项目式学习，将人工智能与大数据技术与国家发展、社会责任和伦理道德相结合，培养学生的综合素质。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396615"/>
            <a:ext cx="6422231" cy="2870002"/>
          </a:xfrm>
          <a:prstGeom prst="roundRect">
            <a:avLst>
              <a:gd name="adj" fmla="val 6224"/>
            </a:avLst>
          </a:prstGeom>
          <a:solidFill>
            <a:srgbClr val="E8F3E8"/>
          </a:solidFill>
          <a:ln/>
        </p:spPr>
      </p:sp>
      <p:sp>
        <p:nvSpPr>
          <p:cNvPr id="5" name="Text 3"/>
          <p:cNvSpPr/>
          <p:nvPr/>
        </p:nvSpPr>
        <p:spPr>
          <a:xfrm>
            <a:off x="992148" y="359497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情感与价值目标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2148" y="4024193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服务社会与工程报国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：培养学生服务社会、解决实际问题的责任感，树立科技为民、工程报国的使命意识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92148" y="4728686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技术伦理与公平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：强调人工智能技术应兼顾安全、伦理与公平，促使学生形成正确的技术价值观与职业道德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92148" y="5433179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国家认同与科技创新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：引导学生增强国家认同感，理解科技创新在国家发展中的关键作用，提升家国情怀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14379" y="3396615"/>
            <a:ext cx="6422231" cy="2870002"/>
          </a:xfrm>
          <a:prstGeom prst="roundRect">
            <a:avLst>
              <a:gd name="adj" fmla="val 6224"/>
            </a:avLst>
          </a:prstGeom>
          <a:solidFill>
            <a:srgbClr val="E8F3E8"/>
          </a:solidFill>
          <a:ln/>
        </p:spPr>
      </p:sp>
      <p:sp>
        <p:nvSpPr>
          <p:cNvPr id="10" name="Text 8"/>
          <p:cNvSpPr/>
          <p:nvPr/>
        </p:nvSpPr>
        <p:spPr>
          <a:xfrm>
            <a:off x="7612737" y="359497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知识与能力目标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612737" y="4024193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工程实践能力：提升学生系统集成、跨学科融合、问题解决等工程实践能力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612737" y="4728686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数字素养与创新创业：掌握数据分析、Agent 建构、硬件控制等技能，支持创新创业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612737" y="5433179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项目应用与设计：推动学生将知识运用到实际项目，并主动开展毕业设计或科技竞赛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42197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学习与行为目标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793790" y="4961573"/>
            <a:ext cx="4215289" cy="1506736"/>
          </a:xfrm>
          <a:prstGeom prst="roundRect">
            <a:avLst>
              <a:gd name="adj" fmla="val 11855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93790" y="4961573"/>
            <a:ext cx="45720" cy="1506736"/>
          </a:xfrm>
          <a:prstGeom prst="roundRect">
            <a:avLst>
              <a:gd name="adj" fmla="val 390698"/>
            </a:avLst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1060728" y="518279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团队合作与沟通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60728" y="5612011"/>
            <a:ext cx="37271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鼓励学生在小组合作中践行团队精神，锻炼沟通、表达与项目协作能力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4961573"/>
            <a:ext cx="4215408" cy="1506736"/>
          </a:xfrm>
          <a:prstGeom prst="roundRect">
            <a:avLst>
              <a:gd name="adj" fmla="val 11855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07437" y="4961573"/>
            <a:ext cx="45720" cy="1506736"/>
          </a:xfrm>
          <a:prstGeom prst="roundRect">
            <a:avLst>
              <a:gd name="adj" fmla="val 390698"/>
            </a:avLst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5474375" y="518279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自主学习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474375" y="5612011"/>
            <a:ext cx="372725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引导学生主动学习新技术、新平台，如Coze、ESP32等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9621203" y="4961573"/>
            <a:ext cx="4215289" cy="1506736"/>
          </a:xfrm>
          <a:prstGeom prst="roundRect">
            <a:avLst>
              <a:gd name="adj" fmla="val 11855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21203" y="4961573"/>
            <a:ext cx="45720" cy="1506736"/>
          </a:xfrm>
          <a:prstGeom prst="roundRect">
            <a:avLst>
              <a:gd name="adj" fmla="val 390698"/>
            </a:avLst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9888141" y="518279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社会影响思考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888141" y="5612011"/>
            <a:ext cx="37271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鼓励学生思考AI技术对社会的影响，如算法偏见、隐私保护与伦理边界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3277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教学思路与设计方法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2643902"/>
            <a:ext cx="6422231" cy="198358"/>
          </a:xfrm>
          <a:prstGeom prst="roundRect">
            <a:avLst>
              <a:gd name="adj" fmla="val 90053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992148" y="3040618"/>
            <a:ext cx="276820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项目驱动式教学（PBL）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2148" y="3469838"/>
            <a:ext cx="60255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课程围绕真实或拟真项目展开（如「智慧环境感测」、「大数据分析案例」、「语音控制系统」），每个项目贯穿「设计—实现—测试—展示」的完整开发流程，增强学生应用能力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414379" y="2346246"/>
            <a:ext cx="6422231" cy="198358"/>
          </a:xfrm>
          <a:prstGeom prst="roundRect">
            <a:avLst>
              <a:gd name="adj" fmla="val 90053"/>
            </a:avLst>
          </a:prstGeom>
          <a:solidFill>
            <a:srgbClr val="E8F3E8"/>
          </a:solidFill>
          <a:ln/>
        </p:spPr>
      </p:sp>
      <p:sp>
        <p:nvSpPr>
          <p:cNvPr id="7" name="Text 5"/>
          <p:cNvSpPr/>
          <p:nvPr/>
        </p:nvSpPr>
        <p:spPr>
          <a:xfrm>
            <a:off x="7612737" y="27429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融入式思政设计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12737" y="3172182"/>
            <a:ext cx="60255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在技术原理讲授中，穿插介绍中国在人工智能、物联网等领域的重大成就与前沿应用（如华为昇腾AI平台、「东数西算」、天河超级计算等国家工程）；每次课设立「思政延伸话题」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5116830"/>
            <a:ext cx="6422231" cy="198358"/>
          </a:xfrm>
          <a:prstGeom prst="roundRect">
            <a:avLst>
              <a:gd name="adj" fmla="val 90053"/>
            </a:avLst>
          </a:prstGeom>
          <a:solidFill>
            <a:srgbClr val="E8F3E8"/>
          </a:solidFill>
          <a:ln/>
        </p:spPr>
      </p:sp>
      <p:sp>
        <p:nvSpPr>
          <p:cNvPr id="10" name="Text 8"/>
          <p:cNvSpPr/>
          <p:nvPr/>
        </p:nvSpPr>
        <p:spPr>
          <a:xfrm>
            <a:off x="992148" y="55135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反思与讨论机制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92148" y="5942767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每次项目实践后设置「技术+思政」双重反思（技术面反思项目中的实现问题，思政面反思项目对社会、伦理、环境的影响）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414379" y="4819174"/>
            <a:ext cx="6422231" cy="198358"/>
          </a:xfrm>
          <a:prstGeom prst="roundRect">
            <a:avLst>
              <a:gd name="adj" fmla="val 90053"/>
            </a:avLst>
          </a:prstGeom>
          <a:solidFill>
            <a:srgbClr val="E8F3E8"/>
          </a:solidFill>
          <a:ln/>
        </p:spPr>
      </p:sp>
      <p:sp>
        <p:nvSpPr>
          <p:cNvPr id="13" name="Text 11"/>
          <p:cNvSpPr/>
          <p:nvPr/>
        </p:nvSpPr>
        <p:spPr>
          <a:xfrm>
            <a:off x="7612737" y="5215890"/>
            <a:ext cx="272807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成果导向与自主探索结合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612737" y="5645110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鼓励学生围绕课程内容，结合专业方向，规划毕业设计题目；设立个人成长档案，记录每阶段学习收获与自主学习成果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7878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六大核心实验实践项目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549652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课程划分为六个环环相扣的专案实践项目，每个项目都配有明确的学时分配、目的、主题、过程内容和预期效果，形成一个从基础到综合的学习路径。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2025-08-24T07:22:33Z</dcterms:created>
  <dcterms:modified xsi:type="dcterms:W3CDTF">2025-08-24T07:22:33Z</dcterms:modified>
</cp:coreProperties>
</file>